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54" r:id="rId10"/>
    <p:sldId id="264" r:id="rId11"/>
    <p:sldId id="352" r:id="rId12"/>
    <p:sldId id="351" r:id="rId13"/>
    <p:sldId id="353" r:id="rId14"/>
    <p:sldId id="289" r:id="rId15"/>
    <p:sldId id="355" r:id="rId16"/>
    <p:sldId id="358" r:id="rId17"/>
    <p:sldId id="357" r:id="rId18"/>
    <p:sldId id="356" r:id="rId19"/>
    <p:sldId id="267" r:id="rId20"/>
    <p:sldId id="272" r:id="rId21"/>
    <p:sldId id="360" r:id="rId22"/>
    <p:sldId id="361" r:id="rId23"/>
    <p:sldId id="362" r:id="rId24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26"/>
      <p:bold r:id="rId27"/>
      <p:italic r:id="rId28"/>
      <p:boldItalic r:id="rId29"/>
    </p:embeddedFont>
    <p:embeddedFont>
      <p:font typeface="Fira Sans Extra Condensed" panose="020B0503050000020004" pitchFamily="3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Roboto Condensed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bold r:id="rId43"/>
      <p:italic r:id="rId44"/>
      <p:boldItalic r:id="rId45"/>
    </p:embeddedFont>
    <p:embeddedFont>
      <p:font typeface="Squada On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862694-445F-4D3D-BFF1-8F0AABF36B1D}">
  <a:tblStyle styleId="{F2862694-445F-4D3D-BFF1-8F0AABF36B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204d0c5f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204d0c5f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B61F3CE7-F8C9-161D-B9BB-6AD8F48E2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204d0c5fec_0_194:notes">
            <a:extLst>
              <a:ext uri="{FF2B5EF4-FFF2-40B4-BE49-F238E27FC236}">
                <a16:creationId xmlns:a16="http://schemas.microsoft.com/office/drawing/2014/main" id="{2519EC3F-7A9F-FD16-A0B8-7BC24FB61D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204d0c5fec_0_194:notes">
            <a:extLst>
              <a:ext uri="{FF2B5EF4-FFF2-40B4-BE49-F238E27FC236}">
                <a16:creationId xmlns:a16="http://schemas.microsoft.com/office/drawing/2014/main" id="{547FE0A5-7DF0-172A-9421-9113C0A78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87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39F38CEF-CCB8-5379-865D-55B6CCEA1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204d0c5fec_0_194:notes">
            <a:extLst>
              <a:ext uri="{FF2B5EF4-FFF2-40B4-BE49-F238E27FC236}">
                <a16:creationId xmlns:a16="http://schemas.microsoft.com/office/drawing/2014/main" id="{500A311F-6C22-E0CD-3A2E-A62EFBA7B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204d0c5fec_0_194:notes">
            <a:extLst>
              <a:ext uri="{FF2B5EF4-FFF2-40B4-BE49-F238E27FC236}">
                <a16:creationId xmlns:a16="http://schemas.microsoft.com/office/drawing/2014/main" id="{7AA56330-2C0A-5DC9-B9AC-75165CEB6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543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3DD88433-F3A5-92AB-FE61-592BE7499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204d0c5fec_0_194:notes">
            <a:extLst>
              <a:ext uri="{FF2B5EF4-FFF2-40B4-BE49-F238E27FC236}">
                <a16:creationId xmlns:a16="http://schemas.microsoft.com/office/drawing/2014/main" id="{0129FD46-1AE3-CE02-17CF-87380C1A6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204d0c5fec_0_194:notes">
            <a:extLst>
              <a:ext uri="{FF2B5EF4-FFF2-40B4-BE49-F238E27FC236}">
                <a16:creationId xmlns:a16="http://schemas.microsoft.com/office/drawing/2014/main" id="{EB8D0363-3B58-D2A5-A800-7DB7C13DF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481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9e8edfaca3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9e8edfaca3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E7BC3FC6-12E0-B0C8-0C8E-CA9E9B1A7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204d0c5fec_0_194:notes">
            <a:extLst>
              <a:ext uri="{FF2B5EF4-FFF2-40B4-BE49-F238E27FC236}">
                <a16:creationId xmlns:a16="http://schemas.microsoft.com/office/drawing/2014/main" id="{AC61DF6B-0F9E-2261-05E9-52578D4D0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204d0c5fec_0_194:notes">
            <a:extLst>
              <a:ext uri="{FF2B5EF4-FFF2-40B4-BE49-F238E27FC236}">
                <a16:creationId xmlns:a16="http://schemas.microsoft.com/office/drawing/2014/main" id="{72CE9C62-D135-EDC6-BE4A-AF31E166A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944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81967FEA-B445-0E13-8CC6-3B60837B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204d0c5fec_0_194:notes">
            <a:extLst>
              <a:ext uri="{FF2B5EF4-FFF2-40B4-BE49-F238E27FC236}">
                <a16:creationId xmlns:a16="http://schemas.microsoft.com/office/drawing/2014/main" id="{635F2A39-0D90-DEB7-879C-1D90586466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204d0c5fec_0_194:notes">
            <a:extLst>
              <a:ext uri="{FF2B5EF4-FFF2-40B4-BE49-F238E27FC236}">
                <a16:creationId xmlns:a16="http://schemas.microsoft.com/office/drawing/2014/main" id="{0AFE1F03-1E17-BD86-D210-92020E8242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516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39e48574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39e48574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204d0c5f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204d0c5f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204d0c5fe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204d0c5fe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204d0c5fe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204d0c5fe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204d0c5fe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204d0c5fe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204d0c5fe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204d0c5fe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204d0c5fe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204d0c5fe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>
          <a:extLst>
            <a:ext uri="{FF2B5EF4-FFF2-40B4-BE49-F238E27FC236}">
              <a16:creationId xmlns:a16="http://schemas.microsoft.com/office/drawing/2014/main" id="{F487CEAC-746F-53F4-DCFC-C7A4A3588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9e8edfaca3_0_412:notes">
            <a:extLst>
              <a:ext uri="{FF2B5EF4-FFF2-40B4-BE49-F238E27FC236}">
                <a16:creationId xmlns:a16="http://schemas.microsoft.com/office/drawing/2014/main" id="{860CA005-7FCC-9253-6494-E943FD69BA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9e8edfaca3_0_412:notes">
            <a:extLst>
              <a:ext uri="{FF2B5EF4-FFF2-40B4-BE49-F238E27FC236}">
                <a16:creationId xmlns:a16="http://schemas.microsoft.com/office/drawing/2014/main" id="{0C91641E-A285-5C5C-E971-44BF047B6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88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2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3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4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ubTitle" idx="5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6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7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8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8" r:id="rId5"/>
    <p:sldLayoutId id="2147483659" r:id="rId6"/>
    <p:sldLayoutId id="2147483671" r:id="rId7"/>
    <p:sldLayoutId id="2147483676" r:id="rId8"/>
    <p:sldLayoutId id="2147483682" r:id="rId9"/>
    <p:sldLayoutId id="2147483696" r:id="rId10"/>
    <p:sldLayoutId id="2147483709" r:id="rId11"/>
    <p:sldLayoutId id="214748371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Game  Museum </a:t>
            </a:r>
            <a:endParaRPr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David Palricas, nmec 108780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Pedro Torres, nmec 108799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Daniel Emídio, nmec 108986</a:t>
            </a:r>
            <a:endParaRPr sz="1400"/>
          </a:p>
        </p:txBody>
      </p:sp>
      <p:sp>
        <p:nvSpPr>
          <p:cNvPr id="767" name="Google Shape;767;p94"/>
          <p:cNvSpPr txBox="1">
            <a:spLocks noGrp="1"/>
          </p:cNvSpPr>
          <p:nvPr>
            <p:ph type="subTitle" idx="1"/>
          </p:nvPr>
        </p:nvSpPr>
        <p:spPr>
          <a:xfrm>
            <a:off x="6764975" y="4160625"/>
            <a:ext cx="229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Computação Visual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2024/2025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Prof. Samuel Silva</a:t>
            </a:r>
            <a:endParaRPr sz="1400"/>
          </a:p>
        </p:txBody>
      </p:sp>
      <p:pic>
        <p:nvPicPr>
          <p:cNvPr id="768" name="Google Shape;76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0" y="4302675"/>
            <a:ext cx="2554500" cy="5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2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Transformations</a:t>
            </a:r>
            <a:endParaRPr dirty="0"/>
          </a:p>
        </p:txBody>
      </p:sp>
      <p:pic>
        <p:nvPicPr>
          <p:cNvPr id="6" name="Imagem 5" descr="Uma imagem com texto, diagrama, file, Desenho técnico&#10;&#10;Descrição gerada automaticamente">
            <a:extLst>
              <a:ext uri="{FF2B5EF4-FFF2-40B4-BE49-F238E27FC236}">
                <a16:creationId xmlns:a16="http://schemas.microsoft.com/office/drawing/2014/main" id="{A8C35716-D48A-938C-B86D-B09A550F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398" b="5836"/>
          <a:stretch/>
        </p:blipFill>
        <p:spPr>
          <a:xfrm>
            <a:off x="388874" y="3733831"/>
            <a:ext cx="3062578" cy="1189026"/>
          </a:xfrm>
          <a:prstGeom prst="rect">
            <a:avLst/>
          </a:prstGeom>
        </p:spPr>
      </p:pic>
      <p:sp>
        <p:nvSpPr>
          <p:cNvPr id="7" name="Google Shape;857;p105">
            <a:extLst>
              <a:ext uri="{FF2B5EF4-FFF2-40B4-BE49-F238E27FC236}">
                <a16:creationId xmlns:a16="http://schemas.microsoft.com/office/drawing/2014/main" id="{2EA055E2-F95D-0493-34DF-1425CDE0E341}"/>
              </a:ext>
            </a:extLst>
          </p:cNvPr>
          <p:cNvSpPr txBox="1">
            <a:spLocks/>
          </p:cNvSpPr>
          <p:nvPr/>
        </p:nvSpPr>
        <p:spPr>
          <a:xfrm>
            <a:off x="1195963" y="1169542"/>
            <a:ext cx="1448400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accent2"/>
                </a:solidFill>
                <a:latin typeface="Squada One" panose="020B0604020202020204" charset="0"/>
              </a:rPr>
              <a:t>Translations</a:t>
            </a:r>
            <a:endParaRPr lang="en-US" sz="1800" dirty="0">
              <a:solidFill>
                <a:schemeClr val="accent2"/>
              </a:solidFill>
              <a:latin typeface="Squada One" panose="020B0604020202020204" charset="0"/>
            </a:endParaRPr>
          </a:p>
        </p:txBody>
      </p:sp>
      <p:pic>
        <p:nvPicPr>
          <p:cNvPr id="9" name="Imagem 8" descr="Uma imagem com planta, ar livre, bola, relva&#10;&#10;Descrição gerada automaticamente">
            <a:extLst>
              <a:ext uri="{FF2B5EF4-FFF2-40B4-BE49-F238E27FC236}">
                <a16:creationId xmlns:a16="http://schemas.microsoft.com/office/drawing/2014/main" id="{D30DFEF8-2D02-53AD-53E8-4BC2E428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943" y="1606249"/>
            <a:ext cx="1967376" cy="19673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3FEE36B-A2BE-133B-F55A-0B0C9B404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412" y="3733831"/>
            <a:ext cx="2200438" cy="1189026"/>
          </a:xfrm>
          <a:prstGeom prst="rect">
            <a:avLst/>
          </a:prstGeom>
        </p:spPr>
      </p:pic>
      <p:sp>
        <p:nvSpPr>
          <p:cNvPr id="12" name="Google Shape;857;p105">
            <a:extLst>
              <a:ext uri="{FF2B5EF4-FFF2-40B4-BE49-F238E27FC236}">
                <a16:creationId xmlns:a16="http://schemas.microsoft.com/office/drawing/2014/main" id="{156D3C99-99E2-1D9C-11AA-CB45A83BE235}"/>
              </a:ext>
            </a:extLst>
          </p:cNvPr>
          <p:cNvSpPr txBox="1">
            <a:spLocks/>
          </p:cNvSpPr>
          <p:nvPr/>
        </p:nvSpPr>
        <p:spPr>
          <a:xfrm>
            <a:off x="5630431" y="1169542"/>
            <a:ext cx="1448400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accent2"/>
                </a:solidFill>
                <a:latin typeface="Squada One" panose="020B0604020202020204" charset="0"/>
              </a:rPr>
              <a:t>Rotations</a:t>
            </a:r>
            <a:endParaRPr lang="en-US" sz="1800" dirty="0">
              <a:solidFill>
                <a:schemeClr val="accent2"/>
              </a:solidFill>
              <a:latin typeface="Squada One" panose="020B0604020202020204" charset="0"/>
            </a:endParaRPr>
          </a:p>
        </p:txBody>
      </p:sp>
      <p:pic>
        <p:nvPicPr>
          <p:cNvPr id="14" name="Imagem 13" descr="Uma imagem com relva, ar livre, planta, bola&#10;&#10;Descrição gerada automaticamente">
            <a:extLst>
              <a:ext uri="{FF2B5EF4-FFF2-40B4-BE49-F238E27FC236}">
                <a16:creationId xmlns:a16="http://schemas.microsoft.com/office/drawing/2014/main" id="{AFB6F5A6-E3A8-3884-FDD4-DA43EF5A4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75" y="1606249"/>
            <a:ext cx="1967376" cy="19673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8A3C7173-9DD1-49EC-53E5-8EDFB2E8B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2">
            <a:extLst>
              <a:ext uri="{FF2B5EF4-FFF2-40B4-BE49-F238E27FC236}">
                <a16:creationId xmlns:a16="http://schemas.microsoft.com/office/drawing/2014/main" id="{1DD463C0-0BFE-0EAF-3F05-6D0A3EFCE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Light </a:t>
            </a:r>
            <a:r>
              <a:rPr lang="pt-PT" dirty="0" err="1"/>
              <a:t>Sources</a:t>
            </a:r>
            <a:endParaRPr lang="pt-PT" dirty="0"/>
          </a:p>
        </p:txBody>
      </p:sp>
      <p:sp>
        <p:nvSpPr>
          <p:cNvPr id="2" name="Google Shape;874;p106">
            <a:extLst>
              <a:ext uri="{FF2B5EF4-FFF2-40B4-BE49-F238E27FC236}">
                <a16:creationId xmlns:a16="http://schemas.microsoft.com/office/drawing/2014/main" id="{7D5F2F45-4AFC-8ACD-0219-C01E223298D2}"/>
              </a:ext>
            </a:extLst>
          </p:cNvPr>
          <p:cNvSpPr txBox="1">
            <a:spLocks/>
          </p:cNvSpPr>
          <p:nvPr/>
        </p:nvSpPr>
        <p:spPr>
          <a:xfrm>
            <a:off x="463136" y="1026368"/>
            <a:ext cx="3356517" cy="118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>
              <a:buClr>
                <a:schemeClr val="bg1"/>
              </a:buClr>
              <a:buSzPts val="1100"/>
            </a:pPr>
            <a:r>
              <a:rPr lang="en-US" sz="1800" b="1" dirty="0">
                <a:solidFill>
                  <a:schemeClr val="accent2"/>
                </a:solidFill>
                <a:latin typeface="Squada One" panose="020B0604020202020204" charset="0"/>
              </a:rPr>
              <a:t>Used Types of Light:</a:t>
            </a:r>
          </a:p>
          <a:p>
            <a:pPr marL="285750" indent="-285750" algn="l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Directional light </a:t>
            </a:r>
          </a:p>
          <a:p>
            <a:pPr marL="285750" indent="-285750" algn="l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Sky light</a:t>
            </a:r>
          </a:p>
          <a:p>
            <a:pPr marL="285750" indent="-285750" algn="l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Point</a:t>
            </a: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lights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F245F0F-FCAB-74D1-603A-C007688C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98" y="2147414"/>
            <a:ext cx="3135975" cy="211952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8374C09-4395-3789-A320-0EEE7B8B3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853" y="2147413"/>
            <a:ext cx="2890900" cy="211365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A184DF4-7C45-4CB4-439B-636D9BA77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752" y="2147414"/>
            <a:ext cx="2144112" cy="21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B9F1150D-AC8E-5823-3590-3BF78D3B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2">
            <a:extLst>
              <a:ext uri="{FF2B5EF4-FFF2-40B4-BE49-F238E27FC236}">
                <a16:creationId xmlns:a16="http://schemas.microsoft.com/office/drawing/2014/main" id="{C0D58A88-AC5A-5A56-D8B9-4F71237F8F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Material </a:t>
            </a:r>
            <a:r>
              <a:rPr lang="pt-PT" dirty="0" err="1"/>
              <a:t>Properties</a:t>
            </a:r>
            <a:endParaRPr dirty="0"/>
          </a:p>
        </p:txBody>
      </p:sp>
      <p:sp>
        <p:nvSpPr>
          <p:cNvPr id="4" name="Google Shape;874;p106">
            <a:extLst>
              <a:ext uri="{FF2B5EF4-FFF2-40B4-BE49-F238E27FC236}">
                <a16:creationId xmlns:a16="http://schemas.microsoft.com/office/drawing/2014/main" id="{584AEDBB-BAB0-54D9-0228-711166B2C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" y="1227891"/>
            <a:ext cx="3356517" cy="2687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</a:pPr>
            <a:r>
              <a:rPr lang="pt-PT" sz="1800" b="1" dirty="0" err="1">
                <a:solidFill>
                  <a:schemeClr val="accent2"/>
                </a:solidFill>
                <a:latin typeface="Squada One" panose="020B0604020202020204" charset="0"/>
              </a:rPr>
              <a:t>Unreal</a:t>
            </a:r>
            <a:r>
              <a:rPr lang="pt-PT" sz="1800" b="1" dirty="0">
                <a:solidFill>
                  <a:schemeClr val="accent2"/>
                </a:solidFill>
                <a:latin typeface="Squada One" panose="020B0604020202020204" charset="0"/>
              </a:rPr>
              <a:t> </a:t>
            </a:r>
            <a:r>
              <a:rPr lang="pt-PT" sz="1800" b="1" dirty="0" err="1">
                <a:solidFill>
                  <a:schemeClr val="accent2"/>
                </a:solidFill>
                <a:latin typeface="Squada One" panose="020B0604020202020204" charset="0"/>
              </a:rPr>
              <a:t>Key</a:t>
            </a:r>
            <a:r>
              <a:rPr lang="pt-PT" sz="1800" b="1" dirty="0">
                <a:solidFill>
                  <a:schemeClr val="accent2"/>
                </a:solidFill>
                <a:latin typeface="Squada One" panose="020B0604020202020204" charset="0"/>
              </a:rPr>
              <a:t> PBR Material </a:t>
            </a:r>
            <a:r>
              <a:rPr lang="pt-PT" sz="1800" b="1" dirty="0" err="1">
                <a:solidFill>
                  <a:schemeClr val="accent2"/>
                </a:solidFill>
                <a:latin typeface="Squada One" panose="020B0604020202020204" charset="0"/>
              </a:rPr>
              <a:t>Properties</a:t>
            </a:r>
            <a:r>
              <a:rPr lang="pt-PT" sz="1800" b="1" dirty="0">
                <a:solidFill>
                  <a:schemeClr val="accent2"/>
                </a:solidFill>
                <a:latin typeface="Squada One" panose="020B0604020202020204" charset="0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Base Color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Metallic</a:t>
            </a:r>
            <a:endParaRPr lang="pt-PT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Roughness</a:t>
            </a:r>
            <a:endParaRPr lang="pt-PT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Specular</a:t>
            </a:r>
            <a:endParaRPr lang="pt-PT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Normal </a:t>
            </a: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Map</a:t>
            </a:r>
            <a:endParaRPr lang="pt-PT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Ambient</a:t>
            </a: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Occlusion</a:t>
            </a:r>
            <a:endParaRPr lang="pt-PT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Emissive</a:t>
            </a: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Color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Opacity</a:t>
            </a:r>
            <a:endParaRPr lang="pt-PT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Refraction</a:t>
            </a:r>
            <a:endParaRPr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363A29-F018-720E-4248-7A1265048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" t="8983" b="16567"/>
          <a:stretch/>
        </p:blipFill>
        <p:spPr bwMode="auto">
          <a:xfrm>
            <a:off x="2953330" y="1829653"/>
            <a:ext cx="2181691" cy="194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A02CA3A-CB4C-2CFB-C853-9B09F8EC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80" y="1829653"/>
            <a:ext cx="2772818" cy="1945112"/>
          </a:xfrm>
          <a:prstGeom prst="rect">
            <a:avLst/>
          </a:prstGeom>
        </p:spPr>
      </p:pic>
      <p:sp>
        <p:nvSpPr>
          <p:cNvPr id="10" name="Google Shape;857;p105">
            <a:extLst>
              <a:ext uri="{FF2B5EF4-FFF2-40B4-BE49-F238E27FC236}">
                <a16:creationId xmlns:a16="http://schemas.microsoft.com/office/drawing/2014/main" id="{D5149246-95ED-7C93-A548-8827D3C9A217}"/>
              </a:ext>
            </a:extLst>
          </p:cNvPr>
          <p:cNvSpPr txBox="1">
            <a:spLocks/>
          </p:cNvSpPr>
          <p:nvPr/>
        </p:nvSpPr>
        <p:spPr>
          <a:xfrm>
            <a:off x="2924495" y="3854930"/>
            <a:ext cx="2239360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Squada One" panose="020B0604020202020204" charset="0"/>
              </a:rPr>
              <a:t>Unreal’s</a:t>
            </a:r>
            <a:r>
              <a:rPr lang="en-US" dirty="0">
                <a:latin typeface="Squada One" panose="020B0604020202020204" charset="0"/>
              </a:rPr>
              <a:t> material editor view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3CA8C09F-3C4F-25A1-E837-1CC486DFF339}"/>
              </a:ext>
            </a:extLst>
          </p:cNvPr>
          <p:cNvCxnSpPr/>
          <p:nvPr/>
        </p:nvCxnSpPr>
        <p:spPr>
          <a:xfrm>
            <a:off x="4668644" y="2862146"/>
            <a:ext cx="15983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Google Shape;857;p105">
            <a:extLst>
              <a:ext uri="{FF2B5EF4-FFF2-40B4-BE49-F238E27FC236}">
                <a16:creationId xmlns:a16="http://schemas.microsoft.com/office/drawing/2014/main" id="{F89A3EFA-C6A5-98ED-FC2B-56C3210B0849}"/>
              </a:ext>
            </a:extLst>
          </p:cNvPr>
          <p:cNvSpPr txBox="1">
            <a:spLocks/>
          </p:cNvSpPr>
          <p:nvPr/>
        </p:nvSpPr>
        <p:spPr>
          <a:xfrm>
            <a:off x="5955709" y="3774765"/>
            <a:ext cx="2239360" cy="63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00B050"/>
                </a:solidFill>
                <a:latin typeface="Squada One" panose="020B0604020202020204" charset="0"/>
              </a:rPr>
              <a:t>+</a:t>
            </a:r>
            <a:r>
              <a:rPr lang="en-US" b="1" dirty="0">
                <a:latin typeface="Squada One" panose="020B0604020202020204" charset="0"/>
              </a:rPr>
              <a:t> </a:t>
            </a:r>
            <a:r>
              <a:rPr lang="en-US" dirty="0">
                <a:latin typeface="Squada One" panose="020B0604020202020204" charset="0"/>
              </a:rPr>
              <a:t>Metallic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PT" dirty="0">
                <a:solidFill>
                  <a:srgbClr val="FF0000"/>
                </a:solidFill>
                <a:latin typeface="Squada One" panose="020B0604020202020204" charset="0"/>
              </a:rPr>
              <a:t>-</a:t>
            </a:r>
            <a:r>
              <a:rPr lang="pt-PT" dirty="0">
                <a:latin typeface="Squada One" panose="020B0604020202020204" charset="0"/>
              </a:rPr>
              <a:t> </a:t>
            </a:r>
            <a:r>
              <a:rPr lang="pt-PT" dirty="0" err="1">
                <a:latin typeface="Squada One" panose="020B0604020202020204" charset="0"/>
              </a:rPr>
              <a:t>Roughness</a:t>
            </a:r>
            <a:endParaRPr lang="pt-PT" dirty="0">
              <a:latin typeface="Squada On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endParaRPr lang="pt-PT" dirty="0">
              <a:latin typeface="Squada One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7152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0F7A9A99-E3DC-DBD5-0EA3-C16717C1D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2">
            <a:extLst>
              <a:ext uri="{FF2B5EF4-FFF2-40B4-BE49-F238E27FC236}">
                <a16:creationId xmlns:a16="http://schemas.microsoft.com/office/drawing/2014/main" id="{F7C35624-E8D8-A4C1-1577-78426BA6B9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Texture </a:t>
            </a:r>
            <a:r>
              <a:rPr lang="pt-PT" dirty="0" err="1"/>
              <a:t>mapping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1AF7C28-0278-B4CE-8ED3-887E36A1F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2"/>
          <a:stretch/>
        </p:blipFill>
        <p:spPr bwMode="auto">
          <a:xfrm>
            <a:off x="516062" y="1709756"/>
            <a:ext cx="1600721" cy="164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ED95B8-E68F-EAA4-091B-4C2C767A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10" y="1866179"/>
            <a:ext cx="3356518" cy="13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57;p105">
            <a:extLst>
              <a:ext uri="{FF2B5EF4-FFF2-40B4-BE49-F238E27FC236}">
                <a16:creationId xmlns:a16="http://schemas.microsoft.com/office/drawing/2014/main" id="{C9E1D33B-08A2-1FE7-D5F8-847380E26CB2}"/>
              </a:ext>
            </a:extLst>
          </p:cNvPr>
          <p:cNvSpPr txBox="1">
            <a:spLocks/>
          </p:cNvSpPr>
          <p:nvPr/>
        </p:nvSpPr>
        <p:spPr>
          <a:xfrm>
            <a:off x="3376103" y="3119215"/>
            <a:ext cx="1448400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Squada One" panose="020B0604020202020204" charset="0"/>
              </a:rPr>
              <a:t>Base color map</a:t>
            </a:r>
          </a:p>
        </p:txBody>
      </p:sp>
      <p:sp>
        <p:nvSpPr>
          <p:cNvPr id="7" name="Google Shape;857;p105">
            <a:extLst>
              <a:ext uri="{FF2B5EF4-FFF2-40B4-BE49-F238E27FC236}">
                <a16:creationId xmlns:a16="http://schemas.microsoft.com/office/drawing/2014/main" id="{1C283D3E-783E-E93C-4398-A1141417F650}"/>
              </a:ext>
            </a:extLst>
          </p:cNvPr>
          <p:cNvSpPr txBox="1">
            <a:spLocks/>
          </p:cNvSpPr>
          <p:nvPr/>
        </p:nvSpPr>
        <p:spPr>
          <a:xfrm>
            <a:off x="5226794" y="3132706"/>
            <a:ext cx="1328745" cy="45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Squada One" panose="020B0604020202020204" charset="0"/>
              </a:rPr>
              <a:t>Normal Map</a:t>
            </a:r>
          </a:p>
        </p:txBody>
      </p:sp>
      <p:sp>
        <p:nvSpPr>
          <p:cNvPr id="9" name="Google Shape;857;p105">
            <a:extLst>
              <a:ext uri="{FF2B5EF4-FFF2-40B4-BE49-F238E27FC236}">
                <a16:creationId xmlns:a16="http://schemas.microsoft.com/office/drawing/2014/main" id="{3F224534-84E2-5D2E-A4B3-972701140507}"/>
              </a:ext>
            </a:extLst>
          </p:cNvPr>
          <p:cNvSpPr txBox="1">
            <a:spLocks/>
          </p:cNvSpPr>
          <p:nvPr/>
        </p:nvSpPr>
        <p:spPr>
          <a:xfrm>
            <a:off x="4361277" y="3132706"/>
            <a:ext cx="1328744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Squada One" panose="020B0604020202020204" charset="0"/>
              </a:rPr>
              <a:t>Mask map</a:t>
            </a:r>
          </a:p>
        </p:txBody>
      </p:sp>
      <p:sp>
        <p:nvSpPr>
          <p:cNvPr id="26" name="Google Shape;843;p103">
            <a:extLst>
              <a:ext uri="{FF2B5EF4-FFF2-40B4-BE49-F238E27FC236}">
                <a16:creationId xmlns:a16="http://schemas.microsoft.com/office/drawing/2014/main" id="{2B600BA8-8EE9-776A-40A1-A9523A1292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867" y="3216421"/>
            <a:ext cx="2163265" cy="776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Textures are aplied as inpusts in the material.</a:t>
            </a:r>
            <a:endParaRPr dirty="0"/>
          </a:p>
        </p:txBody>
      </p:sp>
      <p:pic>
        <p:nvPicPr>
          <p:cNvPr id="28" name="Imagem 27" descr="Uma imagem com esfera, relva, bola, maçã&#10;&#10;Descrição gerada automaticamente">
            <a:extLst>
              <a:ext uri="{FF2B5EF4-FFF2-40B4-BE49-F238E27FC236}">
                <a16:creationId xmlns:a16="http://schemas.microsoft.com/office/drawing/2014/main" id="{9D7C8720-32C6-99B4-58F0-EBC9CAD08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979" b="85532" l="26418" r="71791">
                        <a14:foregroundMark x1="51642" y1="73404" x2="33134" y2="68723"/>
                        <a14:foregroundMark x1="54179" y1="13191" x2="54179" y2="13191"/>
                        <a14:foregroundMark x1="68955" y1="38085" x2="66567" y2="64681"/>
                        <a14:foregroundMark x1="66567" y1="64681" x2="62687" y2="71915"/>
                        <a14:foregroundMark x1="66716" y1="71277" x2="49254" y2="77234"/>
                        <a14:foregroundMark x1="49254" y1="77234" x2="31343" y2="71915"/>
                        <a14:foregroundMark x1="31343" y1="71915" x2="26418" y2="58723"/>
                        <a14:foregroundMark x1="40448" y1="84043" x2="52985" y2="80851"/>
                        <a14:foregroundMark x1="34627" y1="23191" x2="26119" y2="51489"/>
                        <a14:foregroundMark x1="26119" y1="51489" x2="36418" y2="76809"/>
                        <a14:foregroundMark x1="36418" y1="76809" x2="56119" y2="77872"/>
                        <a14:foregroundMark x1="56119" y1="77872" x2="70597" y2="55532"/>
                        <a14:foregroundMark x1="70597" y1="55532" x2="71940" y2="42340"/>
                        <a14:foregroundMark x1="45672" y1="85532" x2="41642" y2="84468"/>
                      </a14:backgroundRemoval>
                    </a14:imgEffect>
                  </a14:imgLayer>
                </a14:imgProps>
              </a:ext>
            </a:extLst>
          </a:blip>
          <a:srcRect l="21700" t="9226" r="27079" b="10985"/>
          <a:stretch/>
        </p:blipFill>
        <p:spPr>
          <a:xfrm>
            <a:off x="7265054" y="1796877"/>
            <a:ext cx="865685" cy="946214"/>
          </a:xfrm>
          <a:prstGeom prst="rect">
            <a:avLst/>
          </a:prstGeom>
        </p:spPr>
      </p:pic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9AFD6E85-3457-4389-D606-532170D13C5F}"/>
              </a:ext>
            </a:extLst>
          </p:cNvPr>
          <p:cNvCxnSpPr>
            <a:cxnSpLocks/>
          </p:cNvCxnSpPr>
          <p:nvPr/>
        </p:nvCxnSpPr>
        <p:spPr>
          <a:xfrm>
            <a:off x="6036527" y="2320598"/>
            <a:ext cx="12563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Imagem 38" descr="Uma imagem com escuridão, espaço, astronomia, estrela&#10;&#10;Descrição gerada automaticamente">
            <a:extLst>
              <a:ext uri="{FF2B5EF4-FFF2-40B4-BE49-F238E27FC236}">
                <a16:creationId xmlns:a16="http://schemas.microsoft.com/office/drawing/2014/main" id="{C360CC4F-F12C-6F7E-57F4-A910755E94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399" t="3180" r="2399" b="6486"/>
          <a:stretch/>
        </p:blipFill>
        <p:spPr>
          <a:xfrm>
            <a:off x="7054680" y="1483862"/>
            <a:ext cx="1367416" cy="1297510"/>
          </a:xfrm>
          <a:prstGeom prst="rect">
            <a:avLst/>
          </a:prstGeom>
        </p:spPr>
      </p:pic>
      <p:sp>
        <p:nvSpPr>
          <p:cNvPr id="41" name="Google Shape;857;p105">
            <a:extLst>
              <a:ext uri="{FF2B5EF4-FFF2-40B4-BE49-F238E27FC236}">
                <a16:creationId xmlns:a16="http://schemas.microsoft.com/office/drawing/2014/main" id="{C881915E-3A0A-64C6-21C5-EDE89B8E1877}"/>
              </a:ext>
            </a:extLst>
          </p:cNvPr>
          <p:cNvSpPr txBox="1">
            <a:spLocks/>
          </p:cNvSpPr>
          <p:nvPr/>
        </p:nvSpPr>
        <p:spPr>
          <a:xfrm>
            <a:off x="6972283" y="2712437"/>
            <a:ext cx="1448400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Squada One" panose="020B0604020202020204" charset="0"/>
              </a:rPr>
              <a:t>Smooth!</a:t>
            </a:r>
          </a:p>
        </p:txBody>
      </p:sp>
    </p:spTree>
    <p:extLst>
      <p:ext uri="{BB962C8B-B14F-4D97-AF65-F5344CB8AC3E}">
        <p14:creationId xmlns:p14="http://schemas.microsoft.com/office/powerpoint/2010/main" val="2929893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62;p127">
            <a:extLst>
              <a:ext uri="{FF2B5EF4-FFF2-40B4-BE49-F238E27FC236}">
                <a16:creationId xmlns:a16="http://schemas.microsoft.com/office/drawing/2014/main" id="{B42CA2DA-D184-CBAD-76D9-409CD2C2E2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615788" y="1688712"/>
            <a:ext cx="6046240" cy="176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More advanced topics we explored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59F31349-C53E-A378-25A5-87531F9A5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2">
            <a:extLst>
              <a:ext uri="{FF2B5EF4-FFF2-40B4-BE49-F238E27FC236}">
                <a16:creationId xmlns:a16="http://schemas.microsoft.com/office/drawing/2014/main" id="{C15DB1CE-B344-C387-BECF-85A1677D01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Building</a:t>
            </a:r>
            <a:r>
              <a:rPr lang="pt-PT" dirty="0"/>
              <a:t> </a:t>
            </a:r>
          </a:p>
        </p:txBody>
      </p:sp>
      <p:pic>
        <p:nvPicPr>
          <p:cNvPr id="6" name="Imagem 5" descr="Uma imagem com nuvem, céu, ar livre, paisagem&#10;&#10;Descrição gerada automaticamente">
            <a:extLst>
              <a:ext uri="{FF2B5EF4-FFF2-40B4-BE49-F238E27FC236}">
                <a16:creationId xmlns:a16="http://schemas.microsoft.com/office/drawing/2014/main" id="{B8E70DE4-C1A2-6974-B945-F436C8E7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30" r="39430"/>
          <a:stretch/>
        </p:blipFill>
        <p:spPr>
          <a:xfrm>
            <a:off x="5395007" y="3165945"/>
            <a:ext cx="3089785" cy="1738003"/>
          </a:xfrm>
          <a:prstGeom prst="rect">
            <a:avLst/>
          </a:prstGeom>
        </p:spPr>
      </p:pic>
      <p:sp>
        <p:nvSpPr>
          <p:cNvPr id="7" name="Google Shape;874;p106">
            <a:extLst>
              <a:ext uri="{FF2B5EF4-FFF2-40B4-BE49-F238E27FC236}">
                <a16:creationId xmlns:a16="http://schemas.microsoft.com/office/drawing/2014/main" id="{4CC88A8C-CC79-8F66-C386-A6D3DF59DD5F}"/>
              </a:ext>
            </a:extLst>
          </p:cNvPr>
          <p:cNvSpPr txBox="1">
            <a:spLocks/>
          </p:cNvSpPr>
          <p:nvPr/>
        </p:nvSpPr>
        <p:spPr>
          <a:xfrm>
            <a:off x="5395007" y="3162853"/>
            <a:ext cx="17037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>
              <a:buClr>
                <a:schemeClr val="bg1"/>
              </a:buClr>
              <a:buSzPts val="1100"/>
            </a:pPr>
            <a:r>
              <a:rPr lang="en-US" sz="1800" b="1" dirty="0">
                <a:solidFill>
                  <a:schemeClr val="accent5"/>
                </a:solidFill>
                <a:latin typeface="Squada One" panose="020B0604020202020204" charset="0"/>
              </a:rPr>
              <a:t>Landscape Mode</a:t>
            </a:r>
          </a:p>
        </p:txBody>
      </p:sp>
      <p:pic>
        <p:nvPicPr>
          <p:cNvPr id="9" name="Imagem 8" descr="Uma imagem com captura de ecrã, Modelagem 3D, Software gráfico, Software de multimédia&#10;&#10;Descrição gerada automaticamente">
            <a:extLst>
              <a:ext uri="{FF2B5EF4-FFF2-40B4-BE49-F238E27FC236}">
                <a16:creationId xmlns:a16="http://schemas.microsoft.com/office/drawing/2014/main" id="{6F6B8209-D96C-8B07-AFBF-5E874CF6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51"/>
          <a:stretch/>
        </p:blipFill>
        <p:spPr>
          <a:xfrm>
            <a:off x="965624" y="1232153"/>
            <a:ext cx="3291730" cy="1628320"/>
          </a:xfrm>
          <a:prstGeom prst="rect">
            <a:avLst/>
          </a:prstGeom>
        </p:spPr>
      </p:pic>
      <p:pic>
        <p:nvPicPr>
          <p:cNvPr id="10" name="Imagem 9" descr="Uma imagem com ar livre, céu, edifício, árvore&#10;&#10;Descrição gerada automaticamente">
            <a:extLst>
              <a:ext uri="{FF2B5EF4-FFF2-40B4-BE49-F238E27FC236}">
                <a16:creationId xmlns:a16="http://schemas.microsoft.com/office/drawing/2014/main" id="{8DE72AE0-92F0-A79A-4810-38770BC22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50" y="1201611"/>
            <a:ext cx="3089784" cy="1738003"/>
          </a:xfrm>
          <a:prstGeom prst="rect">
            <a:avLst/>
          </a:prstGeom>
        </p:spPr>
      </p:pic>
      <p:sp>
        <p:nvSpPr>
          <p:cNvPr id="11" name="Google Shape;874;p106">
            <a:extLst>
              <a:ext uri="{FF2B5EF4-FFF2-40B4-BE49-F238E27FC236}">
                <a16:creationId xmlns:a16="http://schemas.microsoft.com/office/drawing/2014/main" id="{75F35214-F158-C474-CCE2-17F7FC148782}"/>
              </a:ext>
            </a:extLst>
          </p:cNvPr>
          <p:cNvSpPr txBox="1">
            <a:spLocks/>
          </p:cNvSpPr>
          <p:nvPr/>
        </p:nvSpPr>
        <p:spPr>
          <a:xfrm>
            <a:off x="5384050" y="1187263"/>
            <a:ext cx="13184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>
              <a:buClr>
                <a:schemeClr val="bg1"/>
              </a:buClr>
              <a:buSzPts val="1100"/>
            </a:pPr>
            <a:r>
              <a:rPr lang="en-US" sz="1800" b="1" dirty="0">
                <a:solidFill>
                  <a:schemeClr val="accent5"/>
                </a:solidFill>
                <a:latin typeface="Squada One" panose="020B0604020202020204" charset="0"/>
              </a:rPr>
              <a:t>Foliage Mode</a:t>
            </a:r>
          </a:p>
        </p:txBody>
      </p:sp>
      <p:pic>
        <p:nvPicPr>
          <p:cNvPr id="14" name="Imagem 13" descr="Uma imagem com captura de ecrã, Software de multimédia, Software gráfico, software&#10;&#10;Descrição gerada automaticamente">
            <a:extLst>
              <a:ext uri="{FF2B5EF4-FFF2-40B4-BE49-F238E27FC236}">
                <a16:creationId xmlns:a16="http://schemas.microsoft.com/office/drawing/2014/main" id="{CF5D7C35-B423-3B97-23C5-7FD736607D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654" t="8419" r="8654"/>
          <a:stretch/>
        </p:blipFill>
        <p:spPr>
          <a:xfrm>
            <a:off x="965623" y="3066259"/>
            <a:ext cx="3291731" cy="1942768"/>
          </a:xfrm>
          <a:prstGeom prst="rect">
            <a:avLst/>
          </a:prstGeom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32E5C0EC-3B58-3BB3-62EE-87B9EA71CAC3}"/>
              </a:ext>
            </a:extLst>
          </p:cNvPr>
          <p:cNvCxnSpPr>
            <a:cxnSpLocks/>
          </p:cNvCxnSpPr>
          <p:nvPr/>
        </p:nvCxnSpPr>
        <p:spPr>
          <a:xfrm>
            <a:off x="4357715" y="2061182"/>
            <a:ext cx="931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6F2EF31-6645-AE1C-2D57-8879D3C05181}"/>
              </a:ext>
            </a:extLst>
          </p:cNvPr>
          <p:cNvCxnSpPr>
            <a:cxnSpLocks/>
          </p:cNvCxnSpPr>
          <p:nvPr/>
        </p:nvCxnSpPr>
        <p:spPr>
          <a:xfrm>
            <a:off x="4357715" y="4034947"/>
            <a:ext cx="931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60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F247D-2E81-DDB3-9DC9-8E75E8FB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Animations</a:t>
            </a:r>
            <a:endParaRPr lang="pt-PT" dirty="0"/>
          </a:p>
        </p:txBody>
      </p:sp>
      <p:pic>
        <p:nvPicPr>
          <p:cNvPr id="13" name="Imagem 12" descr="Uma imagem com relva, ar livre, encarnado, planta&#10;&#10;Descrição gerada automaticamente">
            <a:extLst>
              <a:ext uri="{FF2B5EF4-FFF2-40B4-BE49-F238E27FC236}">
                <a16:creationId xmlns:a16="http://schemas.microsoft.com/office/drawing/2014/main" id="{54AC8CEF-DEBE-9507-22BC-5934FC3B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30" r="14930"/>
          <a:stretch/>
        </p:blipFill>
        <p:spPr>
          <a:xfrm>
            <a:off x="776226" y="1463075"/>
            <a:ext cx="2837389" cy="1730587"/>
          </a:xfrm>
          <a:prstGeom prst="rect">
            <a:avLst/>
          </a:prstGeom>
        </p:spPr>
      </p:pic>
      <p:pic>
        <p:nvPicPr>
          <p:cNvPr id="15" name="Imagem 14" descr="Uma imagem com dançar, dançarino, ar livre, noite&#10;&#10;Descrição gerada automaticamente">
            <a:extLst>
              <a:ext uri="{FF2B5EF4-FFF2-40B4-BE49-F238E27FC236}">
                <a16:creationId xmlns:a16="http://schemas.microsoft.com/office/drawing/2014/main" id="{932483D5-353D-3DA7-DB97-B4694228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69" y="3268385"/>
            <a:ext cx="2694878" cy="1643666"/>
          </a:xfrm>
          <a:prstGeom prst="rect">
            <a:avLst/>
          </a:prstGeom>
        </p:spPr>
      </p:pic>
      <p:sp>
        <p:nvSpPr>
          <p:cNvPr id="16" name="Google Shape;857;p105">
            <a:extLst>
              <a:ext uri="{FF2B5EF4-FFF2-40B4-BE49-F238E27FC236}">
                <a16:creationId xmlns:a16="http://schemas.microsoft.com/office/drawing/2014/main" id="{E01180EF-727E-3DE4-E2AB-EFFF73647408}"/>
              </a:ext>
            </a:extLst>
          </p:cNvPr>
          <p:cNvSpPr txBox="1">
            <a:spLocks/>
          </p:cNvSpPr>
          <p:nvPr/>
        </p:nvSpPr>
        <p:spPr>
          <a:xfrm>
            <a:off x="1272471" y="1034258"/>
            <a:ext cx="1844898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2"/>
                </a:solidFill>
                <a:latin typeface="Squada One" panose="020B0604020202020204" charset="0"/>
              </a:rPr>
              <a:t>Simulation of wind</a:t>
            </a:r>
          </a:p>
        </p:txBody>
      </p:sp>
      <p:sp>
        <p:nvSpPr>
          <p:cNvPr id="17" name="Google Shape;857;p105">
            <a:extLst>
              <a:ext uri="{FF2B5EF4-FFF2-40B4-BE49-F238E27FC236}">
                <a16:creationId xmlns:a16="http://schemas.microsoft.com/office/drawing/2014/main" id="{FD73BBC6-6893-11C8-BF75-E692F44954D2}"/>
              </a:ext>
            </a:extLst>
          </p:cNvPr>
          <p:cNvSpPr txBox="1">
            <a:spLocks/>
          </p:cNvSpPr>
          <p:nvPr/>
        </p:nvSpPr>
        <p:spPr>
          <a:xfrm>
            <a:off x="3710259" y="2814810"/>
            <a:ext cx="1844898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2"/>
                </a:solidFill>
                <a:latin typeface="Squada One" panose="020B0604020202020204" charset="0"/>
              </a:rPr>
              <a:t>Character dances</a:t>
            </a:r>
          </a:p>
        </p:txBody>
      </p:sp>
      <p:sp>
        <p:nvSpPr>
          <p:cNvPr id="18" name="Google Shape;857;p105">
            <a:extLst>
              <a:ext uri="{FF2B5EF4-FFF2-40B4-BE49-F238E27FC236}">
                <a16:creationId xmlns:a16="http://schemas.microsoft.com/office/drawing/2014/main" id="{F5B863FC-6C1C-85E3-B136-EB0191F349E9}"/>
              </a:ext>
            </a:extLst>
          </p:cNvPr>
          <p:cNvSpPr txBox="1">
            <a:spLocks/>
          </p:cNvSpPr>
          <p:nvPr/>
        </p:nvSpPr>
        <p:spPr>
          <a:xfrm>
            <a:off x="6315006" y="953378"/>
            <a:ext cx="2167669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2"/>
                </a:solidFill>
                <a:latin typeface="Squada One" panose="020B0604020202020204" charset="0"/>
              </a:rPr>
              <a:t>Character Movements</a:t>
            </a:r>
          </a:p>
        </p:txBody>
      </p:sp>
      <p:pic>
        <p:nvPicPr>
          <p:cNvPr id="22" name="Imagem 21" descr="Uma imagem com relva, fruta, planta, encarnado&#10;&#10;Descrição gerada automaticamente">
            <a:extLst>
              <a:ext uri="{FF2B5EF4-FFF2-40B4-BE49-F238E27FC236}">
                <a16:creationId xmlns:a16="http://schemas.microsoft.com/office/drawing/2014/main" id="{E0EBC7B6-658B-8498-4CFC-080949B0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47" y="1390085"/>
            <a:ext cx="2837389" cy="17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7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4D8FF4D6-202E-43D1-A4FA-484A429B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2">
            <a:extLst>
              <a:ext uri="{FF2B5EF4-FFF2-40B4-BE49-F238E27FC236}">
                <a16:creationId xmlns:a16="http://schemas.microsoft.com/office/drawing/2014/main" id="{364B7A44-EBAD-A361-83D8-2992F52290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/>
              <a:t>Interactivity</a:t>
            </a:r>
            <a:r>
              <a:rPr lang="pt-PT" dirty="0"/>
              <a:t>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Blueprints</a:t>
            </a:r>
            <a:endParaRPr dirty="0"/>
          </a:p>
        </p:txBody>
      </p:sp>
      <p:sp>
        <p:nvSpPr>
          <p:cNvPr id="4" name="Google Shape;874;p106">
            <a:extLst>
              <a:ext uri="{FF2B5EF4-FFF2-40B4-BE49-F238E27FC236}">
                <a16:creationId xmlns:a16="http://schemas.microsoft.com/office/drawing/2014/main" id="{B8183878-A4D3-F9A4-24C3-37CE6B7CE9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" y="1836634"/>
            <a:ext cx="3356517" cy="1493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</a:pPr>
            <a:r>
              <a:rPr lang="pt-PT" sz="1800" b="1" dirty="0" err="1">
                <a:solidFill>
                  <a:schemeClr val="accent2"/>
                </a:solidFill>
                <a:latin typeface="Squada One" panose="020B0604020202020204" charset="0"/>
              </a:rPr>
              <a:t>Developed</a:t>
            </a:r>
            <a:r>
              <a:rPr lang="pt-PT" sz="1800" b="1" dirty="0">
                <a:solidFill>
                  <a:schemeClr val="accent2"/>
                </a:solidFill>
                <a:latin typeface="Squada One" panose="020B0604020202020204" charset="0"/>
              </a:rPr>
              <a:t> </a:t>
            </a:r>
            <a:r>
              <a:rPr lang="pt-PT" sz="1800" b="1" dirty="0" err="1">
                <a:solidFill>
                  <a:schemeClr val="accent2"/>
                </a:solidFill>
                <a:latin typeface="Squada One" panose="020B0604020202020204" charset="0"/>
              </a:rPr>
              <a:t>blueprints</a:t>
            </a:r>
            <a:r>
              <a:rPr lang="pt-PT" sz="1800" b="1" dirty="0">
                <a:solidFill>
                  <a:schemeClr val="accent2"/>
                </a:solidFill>
                <a:latin typeface="Squada One" panose="020B0604020202020204" charset="0"/>
              </a:rPr>
              <a:t> </a:t>
            </a:r>
            <a:r>
              <a:rPr lang="pt-PT" sz="1800" b="1" dirty="0" err="1">
                <a:solidFill>
                  <a:schemeClr val="accent2"/>
                </a:solidFill>
                <a:latin typeface="Squada One" panose="020B0604020202020204" charset="0"/>
              </a:rPr>
              <a:t>and</a:t>
            </a:r>
            <a:r>
              <a:rPr lang="pt-PT" sz="1800" b="1" dirty="0">
                <a:solidFill>
                  <a:schemeClr val="accent2"/>
                </a:solidFill>
                <a:latin typeface="Squada One" panose="020B0604020202020204" charset="0"/>
              </a:rPr>
              <a:t> </a:t>
            </a:r>
            <a:r>
              <a:rPr lang="pt-PT" sz="1800" b="1" dirty="0" err="1">
                <a:solidFill>
                  <a:schemeClr val="accent2"/>
                </a:solidFill>
                <a:latin typeface="Squada One" panose="020B0604020202020204" charset="0"/>
              </a:rPr>
              <a:t>there</a:t>
            </a:r>
            <a:r>
              <a:rPr lang="pt-PT" sz="1800" b="1" dirty="0">
                <a:solidFill>
                  <a:schemeClr val="accent2"/>
                </a:solidFill>
                <a:latin typeface="Squada One" panose="020B0604020202020204" charset="0"/>
              </a:rPr>
              <a:t> use: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Pikachu</a:t>
            </a: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movement</a:t>
            </a: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;</a:t>
            </a:r>
          </a:p>
          <a:p>
            <a:pPr marL="285750" indent="-285750" algn="l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/>
              <a:t>Pokeball</a:t>
            </a:r>
            <a:r>
              <a:rPr lang="pt-PT" dirty="0"/>
              <a:t> </a:t>
            </a:r>
            <a:r>
              <a:rPr lang="pt-PT" dirty="0" err="1"/>
              <a:t>throw</a:t>
            </a:r>
            <a:r>
              <a:rPr lang="pt-PT" dirty="0"/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Pokeball</a:t>
            </a: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collision</a:t>
            </a: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Pokeball</a:t>
            </a: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pt-PT" dirty="0" err="1"/>
              <a:t>positioning</a:t>
            </a:r>
            <a:endParaRPr lang="pt-P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Capture </a:t>
            </a:r>
            <a:r>
              <a:rPr lang="pt-P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event</a:t>
            </a:r>
            <a:r>
              <a:rPr lang="pt-P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pic>
        <p:nvPicPr>
          <p:cNvPr id="9" name="Imagem 8" descr="Uma imagem com texto, captura de ecrã, Software de multimédia, software&#10;&#10;Descrição gerada automaticamente">
            <a:extLst>
              <a:ext uri="{FF2B5EF4-FFF2-40B4-BE49-F238E27FC236}">
                <a16:creationId xmlns:a16="http://schemas.microsoft.com/office/drawing/2014/main" id="{C95CB9CA-3CB6-46E5-4BEC-D1FE96BC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966" y="1836634"/>
            <a:ext cx="4964571" cy="21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4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E51DD-B7D8-83D9-FBC6-C482543F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Post-processing</a:t>
            </a:r>
            <a:r>
              <a:rPr lang="pt-PT" dirty="0"/>
              <a:t> </a:t>
            </a:r>
            <a:r>
              <a:rPr lang="pt-PT" dirty="0" err="1"/>
              <a:t>effects</a:t>
            </a:r>
            <a:endParaRPr lang="pt-PT" dirty="0"/>
          </a:p>
        </p:txBody>
      </p:sp>
      <p:pic>
        <p:nvPicPr>
          <p:cNvPr id="14" name="Imagem 13" descr="Uma imagem com captura de ecrã, azul, computador, computador portátil&#10;&#10;Descrição gerada automaticamente">
            <a:extLst>
              <a:ext uri="{FF2B5EF4-FFF2-40B4-BE49-F238E27FC236}">
                <a16:creationId xmlns:a16="http://schemas.microsoft.com/office/drawing/2014/main" id="{EE14B84C-C051-E249-9B8B-BEE778BB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4" y="1541794"/>
            <a:ext cx="4114800" cy="205991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B726B7A-5EDB-6218-4095-861031AF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48" b="10759"/>
          <a:stretch/>
        </p:blipFill>
        <p:spPr>
          <a:xfrm>
            <a:off x="4799357" y="1541794"/>
            <a:ext cx="4125333" cy="2059912"/>
          </a:xfrm>
          <a:prstGeom prst="rect">
            <a:avLst/>
          </a:prstGeom>
        </p:spPr>
      </p:pic>
      <p:sp>
        <p:nvSpPr>
          <p:cNvPr id="17" name="Google Shape;857;p105">
            <a:extLst>
              <a:ext uri="{FF2B5EF4-FFF2-40B4-BE49-F238E27FC236}">
                <a16:creationId xmlns:a16="http://schemas.microsoft.com/office/drawing/2014/main" id="{A59FD10D-9F03-C8D2-D395-C8CF1D924FD2}"/>
              </a:ext>
            </a:extLst>
          </p:cNvPr>
          <p:cNvSpPr txBox="1">
            <a:spLocks/>
          </p:cNvSpPr>
          <p:nvPr/>
        </p:nvSpPr>
        <p:spPr>
          <a:xfrm>
            <a:off x="1708624" y="3601706"/>
            <a:ext cx="1448400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2"/>
                </a:solidFill>
                <a:latin typeface="Squada One" panose="020B0604020202020204" charset="0"/>
              </a:rPr>
              <a:t>Volumetric Fog</a:t>
            </a:r>
          </a:p>
        </p:txBody>
      </p:sp>
      <p:sp>
        <p:nvSpPr>
          <p:cNvPr id="18" name="Google Shape;857;p105">
            <a:extLst>
              <a:ext uri="{FF2B5EF4-FFF2-40B4-BE49-F238E27FC236}">
                <a16:creationId xmlns:a16="http://schemas.microsoft.com/office/drawing/2014/main" id="{723BF7E6-28D0-CF43-B295-EED54604FBBD}"/>
              </a:ext>
            </a:extLst>
          </p:cNvPr>
          <p:cNvSpPr txBox="1">
            <a:spLocks/>
          </p:cNvSpPr>
          <p:nvPr/>
        </p:nvSpPr>
        <p:spPr>
          <a:xfrm>
            <a:off x="6137823" y="3601706"/>
            <a:ext cx="1448400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2"/>
                </a:solidFill>
                <a:latin typeface="Squada One" panose="020B0604020202020204" charset="0"/>
              </a:rPr>
              <a:t>Bloom</a:t>
            </a:r>
          </a:p>
        </p:txBody>
      </p:sp>
    </p:spTree>
    <p:extLst>
      <p:ext uri="{BB962C8B-B14F-4D97-AF65-F5344CB8AC3E}">
        <p14:creationId xmlns:p14="http://schemas.microsoft.com/office/powerpoint/2010/main" val="158589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5"/>
          <p:cNvSpPr txBox="1">
            <a:spLocks noGrp="1"/>
          </p:cNvSpPr>
          <p:nvPr>
            <p:ph type="ctrTitle" idx="4"/>
          </p:nvPr>
        </p:nvSpPr>
        <p:spPr>
          <a:xfrm>
            <a:off x="4824357" y="1650962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Performance Issues</a:t>
            </a:r>
            <a:endParaRPr dirty="0"/>
          </a:p>
        </p:txBody>
      </p:sp>
      <p:sp>
        <p:nvSpPr>
          <p:cNvPr id="856" name="Google Shape;856;p105"/>
          <p:cNvSpPr txBox="1">
            <a:spLocks noGrp="1"/>
          </p:cNvSpPr>
          <p:nvPr>
            <p:ph type="ctrTitle"/>
          </p:nvPr>
        </p:nvSpPr>
        <p:spPr>
          <a:xfrm>
            <a:off x="1690457" y="1650962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Learning Curve</a:t>
            </a:r>
            <a:endParaRPr dirty="0"/>
          </a:p>
        </p:txBody>
      </p:sp>
      <p:sp>
        <p:nvSpPr>
          <p:cNvPr id="862" name="Google Shape;862;p105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Faced Challenges</a:t>
            </a:r>
            <a:endParaRPr dirty="0"/>
          </a:p>
        </p:txBody>
      </p:sp>
      <p:sp>
        <p:nvSpPr>
          <p:cNvPr id="863" name="Google Shape;863;p105"/>
          <p:cNvSpPr txBox="1">
            <a:spLocks noGrp="1"/>
          </p:cNvSpPr>
          <p:nvPr>
            <p:ph type="title" idx="9"/>
          </p:nvPr>
        </p:nvSpPr>
        <p:spPr>
          <a:xfrm>
            <a:off x="2128157" y="11541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65" name="Google Shape;865;p105"/>
          <p:cNvSpPr txBox="1">
            <a:spLocks noGrp="1"/>
          </p:cNvSpPr>
          <p:nvPr>
            <p:ph type="title" idx="14"/>
          </p:nvPr>
        </p:nvSpPr>
        <p:spPr>
          <a:xfrm>
            <a:off x="5262057" y="11541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867" name="Google Shape;867;p105"/>
          <p:cNvCxnSpPr/>
          <p:nvPr/>
        </p:nvCxnSpPr>
        <p:spPr>
          <a:xfrm>
            <a:off x="2273400" y="1764719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Imagem 17" descr="Uma imagem com computador portátil, captura de ecrã, computador, texto&#10;&#10;Descrição gerada automaticamente">
            <a:extLst>
              <a:ext uri="{FF2B5EF4-FFF2-40B4-BE49-F238E27FC236}">
                <a16:creationId xmlns:a16="http://schemas.microsoft.com/office/drawing/2014/main" id="{75CB0F24-4128-81DF-B6CA-02F496F202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71"/>
          <a:stretch/>
        </p:blipFill>
        <p:spPr>
          <a:xfrm>
            <a:off x="4972175" y="2228762"/>
            <a:ext cx="2555244" cy="2365540"/>
          </a:xfrm>
          <a:prstGeom prst="rect">
            <a:avLst/>
          </a:prstGeom>
        </p:spPr>
      </p:pic>
      <p:pic>
        <p:nvPicPr>
          <p:cNvPr id="20" name="Imagem 19" descr="Uma imagem com esboço, desenho, diagrama, file&#10;&#10;Descrição gerada automaticamente">
            <a:extLst>
              <a:ext uri="{FF2B5EF4-FFF2-40B4-BE49-F238E27FC236}">
                <a16:creationId xmlns:a16="http://schemas.microsoft.com/office/drawing/2014/main" id="{C8CDC051-886A-2404-0269-4627A44A4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639" y="2194635"/>
            <a:ext cx="2924836" cy="2399543"/>
          </a:xfrm>
          <a:prstGeom prst="rect">
            <a:avLst/>
          </a:prstGeom>
        </p:spPr>
      </p:pic>
      <p:pic>
        <p:nvPicPr>
          <p:cNvPr id="22" name="Imagem 21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47DD0159-AF53-EA36-4E4E-218D5719F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809" y="2484501"/>
            <a:ext cx="590296" cy="482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5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" name="Google Shape;857;p105">
            <a:extLst>
              <a:ext uri="{FF2B5EF4-FFF2-40B4-BE49-F238E27FC236}">
                <a16:creationId xmlns:a16="http://schemas.microsoft.com/office/drawing/2014/main" id="{7C7839D4-6236-024C-9815-1C822C56BAE5}"/>
              </a:ext>
            </a:extLst>
          </p:cNvPr>
          <p:cNvSpPr txBox="1">
            <a:spLocks/>
          </p:cNvSpPr>
          <p:nvPr/>
        </p:nvSpPr>
        <p:spPr>
          <a:xfrm>
            <a:off x="4572000" y="1104378"/>
            <a:ext cx="1448400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accent2"/>
                </a:solidFill>
                <a:latin typeface="Squada One" panose="020B0604020202020204" charset="0"/>
              </a:rPr>
              <a:t>2 Rooms:</a:t>
            </a:r>
            <a:endParaRPr lang="en-US" sz="1800" dirty="0">
              <a:solidFill>
                <a:schemeClr val="accent2"/>
              </a:solidFill>
              <a:latin typeface="Squada One" panose="020B0604020202020204" charset="0"/>
            </a:endParaRPr>
          </a:p>
        </p:txBody>
      </p:sp>
      <p:sp>
        <p:nvSpPr>
          <p:cNvPr id="5" name="Google Shape;857;p105">
            <a:extLst>
              <a:ext uri="{FF2B5EF4-FFF2-40B4-BE49-F238E27FC236}">
                <a16:creationId xmlns:a16="http://schemas.microsoft.com/office/drawing/2014/main" id="{EDE5BED8-08A2-01CE-3D95-177BED2226A3}"/>
              </a:ext>
            </a:extLst>
          </p:cNvPr>
          <p:cNvSpPr txBox="1">
            <a:spLocks/>
          </p:cNvSpPr>
          <p:nvPr/>
        </p:nvSpPr>
        <p:spPr>
          <a:xfrm>
            <a:off x="457200" y="1104378"/>
            <a:ext cx="1448400" cy="43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accent2"/>
                </a:solidFill>
                <a:latin typeface="Squada One" panose="020B0604020202020204" charset="0"/>
              </a:rPr>
              <a:t>Inspiration:</a:t>
            </a:r>
            <a:endParaRPr lang="en-US" sz="1800" dirty="0">
              <a:solidFill>
                <a:schemeClr val="accent2"/>
              </a:solidFill>
              <a:latin typeface="Squada One" panose="020B0604020202020204" charset="0"/>
            </a:endParaRPr>
          </a:p>
        </p:txBody>
      </p:sp>
      <p:pic>
        <p:nvPicPr>
          <p:cNvPr id="9" name="Imagem 8" descr="Uma imagem com texto, design gráfico, Gráficos, logótipo&#10;&#10;Descrição gerada automaticamente">
            <a:extLst>
              <a:ext uri="{FF2B5EF4-FFF2-40B4-BE49-F238E27FC236}">
                <a16:creationId xmlns:a16="http://schemas.microsoft.com/office/drawing/2014/main" id="{DCE2EA90-2C2C-8B34-DC4A-CF32847B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75" r="18368" b="14138"/>
          <a:stretch/>
        </p:blipFill>
        <p:spPr>
          <a:xfrm>
            <a:off x="6460273" y="3059103"/>
            <a:ext cx="2305738" cy="1803233"/>
          </a:xfrm>
          <a:prstGeom prst="rect">
            <a:avLst/>
          </a:prstGeom>
        </p:spPr>
      </p:pic>
      <p:pic>
        <p:nvPicPr>
          <p:cNvPr id="11" name="Imagem 10" descr="Uma imagem com desenho, filme de ação, Jogo de pc, texto&#10;&#10;Descrição gerada automaticamente">
            <a:extLst>
              <a:ext uri="{FF2B5EF4-FFF2-40B4-BE49-F238E27FC236}">
                <a16:creationId xmlns:a16="http://schemas.microsoft.com/office/drawing/2014/main" id="{ED125808-1579-FAE6-DD67-66ED4B0A0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19095"/>
            <a:ext cx="2421329" cy="1361998"/>
          </a:xfrm>
          <a:prstGeom prst="rect">
            <a:avLst/>
          </a:prstGeom>
        </p:spPr>
      </p:pic>
      <p:pic>
        <p:nvPicPr>
          <p:cNvPr id="13" name="Imagem 12" descr="Uma imagem com interior, parede, Pavimento, teto&#10;&#10;Descrição gerada automaticamente">
            <a:extLst>
              <a:ext uri="{FF2B5EF4-FFF2-40B4-BE49-F238E27FC236}">
                <a16:creationId xmlns:a16="http://schemas.microsoft.com/office/drawing/2014/main" id="{1D863F11-7029-A3A2-25E2-337F160A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78" y="1619095"/>
            <a:ext cx="3743093" cy="2103654"/>
          </a:xfrm>
          <a:prstGeom prst="rect">
            <a:avLst/>
          </a:prstGeom>
        </p:spPr>
      </p:pic>
      <p:sp>
        <p:nvSpPr>
          <p:cNvPr id="14" name="Google Shape;843;p103">
            <a:extLst>
              <a:ext uri="{FF2B5EF4-FFF2-40B4-BE49-F238E27FC236}">
                <a16:creationId xmlns:a16="http://schemas.microsoft.com/office/drawing/2014/main" id="{012929D2-6EDB-8384-B4C6-1E2F4C0A04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80947" y="3538548"/>
            <a:ext cx="2843561" cy="776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PT" dirty="0"/>
              <a:t>de-</a:t>
            </a:r>
            <a:r>
              <a:rPr lang="pt-PT" dirty="0" err="1"/>
              <a:t>Legends</a:t>
            </a:r>
            <a:r>
              <a:rPr lang="pt-PT" dirty="0"/>
              <a:t> CSGO workshop </a:t>
            </a:r>
            <a:r>
              <a:rPr lang="pt-PT" dirty="0" err="1"/>
              <a:t>map</a:t>
            </a:r>
            <a:endParaRPr lang="pt-P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0"/>
          <p:cNvSpPr txBox="1">
            <a:spLocks noGrp="1"/>
          </p:cNvSpPr>
          <p:nvPr>
            <p:ph type="ctrTitle"/>
          </p:nvPr>
        </p:nvSpPr>
        <p:spPr>
          <a:xfrm flipH="1">
            <a:off x="4928839" y="401444"/>
            <a:ext cx="4215161" cy="1144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dirty="0"/>
              <a:t>Some improvements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FB5EC629-4F36-75C3-3788-1679622F6898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pt-PT" dirty="0"/>
              <a:t>UI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252DEC-3880-5795-24AF-99C902CA7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68" y="2571750"/>
            <a:ext cx="5051664" cy="238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ítulo 18">
            <a:extLst>
              <a:ext uri="{FF2B5EF4-FFF2-40B4-BE49-F238E27FC236}">
                <a16:creationId xmlns:a16="http://schemas.microsoft.com/office/drawing/2014/main" id="{41409056-0C79-D0E7-B86D-B74F47DEC1B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38005" y="956326"/>
            <a:ext cx="7667945" cy="167536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sz="1200" dirty="0"/>
              <a:t>Ajustes nos parágrafos de texto e no seu conteúdo e aumento do espaçamento entre letras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200" dirty="0"/>
              <a:t>Alteração de intensidades de cor do texto e do seu "</a:t>
            </a:r>
            <a:r>
              <a:rPr lang="pt-PT" sz="1200" dirty="0" err="1"/>
              <a:t>outline</a:t>
            </a:r>
            <a:r>
              <a:rPr lang="pt-PT" sz="1200" dirty="0"/>
              <a:t>“;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200" dirty="0"/>
              <a:t>Nestas telas foram adicionadas uma imagem de background relativa ao seu jogo;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200" dirty="0"/>
              <a:t>Na imagens foram aplicadas, filtro de </a:t>
            </a:r>
            <a:r>
              <a:rPr lang="pt-PT" sz="1200" dirty="0" err="1"/>
              <a:t>Glaussian</a:t>
            </a:r>
            <a:r>
              <a:rPr lang="pt-PT" sz="1200" dirty="0"/>
              <a:t> </a:t>
            </a:r>
            <a:r>
              <a:rPr lang="pt-PT" sz="1200" dirty="0" err="1"/>
              <a:t>Blur</a:t>
            </a:r>
            <a:r>
              <a:rPr lang="pt-PT" sz="1200" dirty="0"/>
              <a:t> para desfocar a imagem e  no </a:t>
            </a:r>
            <a:r>
              <a:rPr lang="pt-PT" sz="1200" dirty="0" err="1"/>
              <a:t>Unreal</a:t>
            </a:r>
            <a:r>
              <a:rPr lang="pt-PT" sz="1200" dirty="0"/>
              <a:t> </a:t>
            </a:r>
            <a:r>
              <a:rPr lang="pt-PT" sz="1200" dirty="0" err="1"/>
              <a:t>Engine</a:t>
            </a:r>
            <a:r>
              <a:rPr lang="pt-PT" sz="1200" dirty="0"/>
              <a:t> a opacidade destas imagens foi diminuída para dar mais destaque ao texto;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200" dirty="0"/>
              <a:t>Foi criado um fundo com pouca opacidade por detrás desses textos que utiliza uma textura "</a:t>
            </a:r>
            <a:r>
              <a:rPr lang="pt-PT" sz="1200" dirty="0" err="1"/>
              <a:t>gradient</a:t>
            </a:r>
            <a:r>
              <a:rPr lang="pt-PT" sz="1200" dirty="0"/>
              <a:t>" do </a:t>
            </a:r>
            <a:r>
              <a:rPr lang="pt-PT" sz="1200" dirty="0" err="1"/>
              <a:t>Unreal</a:t>
            </a:r>
            <a:r>
              <a:rPr lang="pt-PT" sz="1200" dirty="0"/>
              <a:t>, para fazer um background com um gradiente escuro, para deixar o texto mais legível e de modo a possibilitar ver o background destas telas.</a:t>
            </a:r>
          </a:p>
        </p:txBody>
      </p:sp>
    </p:spTree>
    <p:extLst>
      <p:ext uri="{BB962C8B-B14F-4D97-AF65-F5344CB8AC3E}">
        <p14:creationId xmlns:p14="http://schemas.microsoft.com/office/powerpoint/2010/main" val="155010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A6E5A675-05A3-C3BD-B473-E28B2D81C50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-74341" y="1141848"/>
            <a:ext cx="8809463" cy="1207342"/>
          </a:xfrm>
        </p:spPr>
        <p:txBody>
          <a:bodyPr/>
          <a:lstStyle/>
          <a:p>
            <a:pPr algn="l"/>
            <a:r>
              <a:rPr lang="pt-PT" dirty="0"/>
              <a:t> 	Foi corrigido alguns bugs no nível do Pokémon </a:t>
            </a:r>
            <a:r>
              <a:rPr lang="pt-PT" dirty="0" err="1"/>
              <a:t>Go</a:t>
            </a:r>
            <a:r>
              <a:rPr lang="pt-PT" dirty="0"/>
              <a:t> relativamente ao lançamento da bola e do evento de captura.</a:t>
            </a:r>
          </a:p>
          <a:p>
            <a:pPr algn="l"/>
            <a:r>
              <a:rPr lang="pt-PT" dirty="0"/>
              <a:t> 	O que acontecia era quando o jogador movia-se e ia contra o </a:t>
            </a:r>
            <a:r>
              <a:rPr lang="pt-PT" dirty="0" err="1"/>
              <a:t>Pikachu</a:t>
            </a:r>
            <a:r>
              <a:rPr lang="pt-PT" dirty="0"/>
              <a:t> e este colidia com a bola o jogo assumia que o </a:t>
            </a:r>
            <a:r>
              <a:rPr lang="pt-PT" dirty="0" err="1"/>
              <a:t>Pikachu</a:t>
            </a:r>
            <a:r>
              <a:rPr lang="pt-PT" dirty="0"/>
              <a:t> devia ser capturado e isto foi corrigido para que o Pokémon fosse somente capturado se a bola fosse lançada. </a:t>
            </a:r>
          </a:p>
          <a:p>
            <a:pPr algn="l"/>
            <a:r>
              <a:rPr lang="pt-PT" dirty="0"/>
              <a:t>	Os outros bugs deviam-se a colisões com objetos do ambiente.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62B91CD4-560E-E8B9-6764-C557D924CDF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070239" y="401450"/>
            <a:ext cx="6899400" cy="946200"/>
          </a:xfrm>
        </p:spPr>
        <p:txBody>
          <a:bodyPr/>
          <a:lstStyle/>
          <a:p>
            <a:r>
              <a:rPr lang="pt-PT" dirty="0"/>
              <a:t>Correção de bugs</a:t>
            </a:r>
          </a:p>
        </p:txBody>
      </p:sp>
      <p:pic>
        <p:nvPicPr>
          <p:cNvPr id="16" name="Imagem 15" descr="Uma imagem com texto, captura de ecrã, software, Sistema operativo&#10;&#10;Descrição gerada automaticamente">
            <a:extLst>
              <a:ext uri="{FF2B5EF4-FFF2-40B4-BE49-F238E27FC236}">
                <a16:creationId xmlns:a16="http://schemas.microsoft.com/office/drawing/2014/main" id="{D89A672D-DA8D-FA67-D16F-EFEAB0085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52" y="2446612"/>
            <a:ext cx="4406675" cy="22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0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E6932-0A2B-C26F-601B-58456776D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71" y="1216783"/>
            <a:ext cx="2629200" cy="577800"/>
          </a:xfrm>
        </p:spPr>
        <p:txBody>
          <a:bodyPr/>
          <a:lstStyle/>
          <a:p>
            <a:r>
              <a:rPr lang="pt-PT" sz="1800" dirty="0" err="1">
                <a:solidFill>
                  <a:schemeClr val="accent6"/>
                </a:solidFill>
              </a:rPr>
              <a:t>Resize</a:t>
            </a:r>
            <a:endParaRPr lang="pt-PT" sz="1800" dirty="0">
              <a:solidFill>
                <a:schemeClr val="accent6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B25AEEA-91E4-FD41-7981-847976232242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866068" y="1216784"/>
            <a:ext cx="3509321" cy="577800"/>
          </a:xfrm>
        </p:spPr>
        <p:txBody>
          <a:bodyPr/>
          <a:lstStyle/>
          <a:p>
            <a:r>
              <a:rPr lang="pt-PT" sz="1800" dirty="0">
                <a:solidFill>
                  <a:schemeClr val="accent6"/>
                </a:solidFill>
              </a:rPr>
              <a:t>Adicionamento de Paredes Invisíveis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BC6FDFFD-A287-6B38-4C01-5CEBADE68AAF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pt-PT" dirty="0"/>
              <a:t>Alterações finais</a:t>
            </a:r>
          </a:p>
        </p:txBody>
      </p:sp>
      <p:pic>
        <p:nvPicPr>
          <p:cNvPr id="16" name="Imagem 15" descr="Uma imagem com texto, captura de ecrã, logótipo, desenho&#10;&#10;Descrição gerada automaticamente">
            <a:extLst>
              <a:ext uri="{FF2B5EF4-FFF2-40B4-BE49-F238E27FC236}">
                <a16:creationId xmlns:a16="http://schemas.microsoft.com/office/drawing/2014/main" id="{1981D36A-E5AD-8992-86B6-557ED824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68" y="1794584"/>
            <a:ext cx="3557808" cy="2001267"/>
          </a:xfrm>
          <a:prstGeom prst="rect">
            <a:avLst/>
          </a:prstGeom>
        </p:spPr>
      </p:pic>
      <p:sp>
        <p:nvSpPr>
          <p:cNvPr id="17" name="Subtítulo 4">
            <a:extLst>
              <a:ext uri="{FF2B5EF4-FFF2-40B4-BE49-F238E27FC236}">
                <a16:creationId xmlns:a16="http://schemas.microsoft.com/office/drawing/2014/main" id="{00548675-0145-C309-97AB-B1EC12217A5A}"/>
              </a:ext>
            </a:extLst>
          </p:cNvPr>
          <p:cNvSpPr txBox="1">
            <a:spLocks/>
          </p:cNvSpPr>
          <p:nvPr/>
        </p:nvSpPr>
        <p:spPr>
          <a:xfrm>
            <a:off x="4972289" y="3795851"/>
            <a:ext cx="3345365" cy="79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l"/>
            <a:r>
              <a:rPr lang="pt-PT" b="0" i="0" dirty="0">
                <a:effectLst/>
                <a:latin typeface="gg mono"/>
              </a:rPr>
              <a:t>Foram adicionadas paredes invisíveis no nível do Pokémon </a:t>
            </a:r>
            <a:r>
              <a:rPr lang="pt-PT" b="0" i="0" dirty="0" err="1">
                <a:effectLst/>
                <a:latin typeface="gg mono"/>
              </a:rPr>
              <a:t>Go</a:t>
            </a:r>
            <a:r>
              <a:rPr lang="pt-PT" b="0" i="0" dirty="0">
                <a:effectLst/>
                <a:latin typeface="gg mono"/>
              </a:rPr>
              <a:t> e do museu para o jogador não sair do mapa. </a:t>
            </a:r>
            <a:br>
              <a:rPr lang="pt-PT" dirty="0"/>
            </a:br>
            <a:endParaRPr lang="pt-PT" dirty="0"/>
          </a:p>
        </p:txBody>
      </p:sp>
      <p:sp>
        <p:nvSpPr>
          <p:cNvPr id="18" name="Subtítulo 4">
            <a:extLst>
              <a:ext uri="{FF2B5EF4-FFF2-40B4-BE49-F238E27FC236}">
                <a16:creationId xmlns:a16="http://schemas.microsoft.com/office/drawing/2014/main" id="{C7627A87-A9D5-DBE7-54F8-142338C3A5B6}"/>
              </a:ext>
            </a:extLst>
          </p:cNvPr>
          <p:cNvSpPr txBox="1">
            <a:spLocks/>
          </p:cNvSpPr>
          <p:nvPr/>
        </p:nvSpPr>
        <p:spPr>
          <a:xfrm>
            <a:off x="821289" y="3874576"/>
            <a:ext cx="3345365" cy="36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PT" b="0" i="0" dirty="0" err="1">
                <a:effectLst/>
                <a:latin typeface="gg mono"/>
              </a:rPr>
              <a:t>Resize</a:t>
            </a:r>
            <a:r>
              <a:rPr lang="pt-PT" b="0" i="0" dirty="0">
                <a:effectLst/>
                <a:latin typeface="gg mono"/>
              </a:rPr>
              <a:t> do nível do museu</a:t>
            </a:r>
            <a:endParaRPr lang="pt-PT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B0DD61-51B4-7536-5978-E56B10A5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12" y="1794583"/>
            <a:ext cx="3567921" cy="20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1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6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 idx="2"/>
          </p:nvPr>
        </p:nvSpPr>
        <p:spPr>
          <a:xfrm>
            <a:off x="5801275" y="1631975"/>
            <a:ext cx="177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a new engine</a:t>
            </a:r>
            <a:endParaRPr/>
          </a:p>
        </p:txBody>
      </p:sp>
      <p:sp>
        <p:nvSpPr>
          <p:cNvPr id="780" name="Google Shape;780;p96"/>
          <p:cNvSpPr txBox="1">
            <a:spLocks noGrp="1"/>
          </p:cNvSpPr>
          <p:nvPr>
            <p:ph type="ctrTitle" idx="5"/>
          </p:nvPr>
        </p:nvSpPr>
        <p:spPr>
          <a:xfrm>
            <a:off x="1492665" y="187706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Apply theoretical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knowledge</a:t>
            </a:r>
            <a:endParaRPr/>
          </a:p>
        </p:txBody>
      </p:sp>
      <p:pic>
        <p:nvPicPr>
          <p:cNvPr id="781" name="Google Shape;78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350" y="2209775"/>
            <a:ext cx="1208950" cy="9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96"/>
          <p:cNvSpPr txBox="1">
            <a:spLocks noGrp="1"/>
          </p:cNvSpPr>
          <p:nvPr>
            <p:ph type="ctrTitle" idx="3"/>
          </p:nvPr>
        </p:nvSpPr>
        <p:spPr>
          <a:xfrm>
            <a:off x="3733790" y="1877051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Dive into new and advanced topics</a:t>
            </a:r>
            <a:endParaRPr/>
          </a:p>
        </p:txBody>
      </p:sp>
      <p:pic>
        <p:nvPicPr>
          <p:cNvPr id="783" name="Google Shape;78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550" y="2393750"/>
            <a:ext cx="8727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1425" y="2393750"/>
            <a:ext cx="872700" cy="8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7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Focused class topics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aphicFrame>
        <p:nvGraphicFramePr>
          <p:cNvPr id="790" name="Google Shape;790;p97"/>
          <p:cNvGraphicFramePr/>
          <p:nvPr/>
        </p:nvGraphicFramePr>
        <p:xfrm>
          <a:off x="2384800" y="1352450"/>
          <a:ext cx="4730900" cy="2921800"/>
        </p:xfrm>
        <a:graphic>
          <a:graphicData uri="http://schemas.openxmlformats.org/drawingml/2006/table">
            <a:tbl>
              <a:tblPr>
                <a:noFill/>
                <a:tableStyleId>{F2862694-445F-4D3D-BFF1-8F0AABF36B1D}</a:tableStyleId>
              </a:tblPr>
              <a:tblGrid>
                <a:gridCol w="20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Lecture 5</a:t>
                      </a:r>
                      <a:endParaRPr sz="1500" b="1">
                        <a:solidFill>
                          <a:schemeClr val="lt1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3D Viewing and Transformations</a:t>
                      </a:r>
                      <a:endParaRPr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Lecture 6</a:t>
                      </a:r>
                      <a:endParaRPr sz="1600">
                        <a:solidFill>
                          <a:schemeClr val="lt1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Illumination</a:t>
                      </a:r>
                      <a:endParaRPr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Lecture 7</a:t>
                      </a:r>
                      <a:endParaRPr sz="1600">
                        <a:solidFill>
                          <a:schemeClr val="lt1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Geometric modeling</a:t>
                      </a:r>
                      <a:endParaRPr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Lecture 8</a:t>
                      </a:r>
                      <a:endParaRPr sz="1600">
                        <a:solidFill>
                          <a:schemeClr val="lt1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Textures</a:t>
                      </a:r>
                      <a:endParaRPr sz="16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8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Advanced topics</a:t>
            </a:r>
            <a:endParaRPr dirty="0"/>
          </a:p>
        </p:txBody>
      </p:sp>
      <p:graphicFrame>
        <p:nvGraphicFramePr>
          <p:cNvPr id="796" name="Google Shape;796;p98"/>
          <p:cNvGraphicFramePr/>
          <p:nvPr>
            <p:extLst>
              <p:ext uri="{D42A27DB-BD31-4B8C-83A1-F6EECF244321}">
                <p14:modId xmlns:p14="http://schemas.microsoft.com/office/powerpoint/2010/main" val="36720578"/>
              </p:ext>
            </p:extLst>
          </p:nvPr>
        </p:nvGraphicFramePr>
        <p:xfrm>
          <a:off x="1039902" y="1511435"/>
          <a:ext cx="7054475" cy="3082805"/>
        </p:xfrm>
        <a:graphic>
          <a:graphicData uri="http://schemas.openxmlformats.org/drawingml/2006/table">
            <a:tbl>
              <a:tblPr>
                <a:noFill/>
                <a:tableStyleId>{F2862694-445F-4D3D-BFF1-8F0AABF36B1D}</a:tableStyleId>
              </a:tblPr>
              <a:tblGrid>
                <a:gridCol w="167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Concept</a:t>
                      </a:r>
                      <a:endParaRPr sz="1600"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Importance to Computer Visualization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Exemples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Illumination</a:t>
                      </a:r>
                      <a:endParaRPr sz="16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Simulate the interaction of light with surfaces and materials;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Essential for a compelling experience.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Dynamic shadows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Reflections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Animations and Intractability</a:t>
                      </a:r>
                      <a:endParaRPr sz="16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Allow interactivity with the player;</a:t>
                      </a:r>
                      <a:endParaRPr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Brings life to the character models.</a:t>
                      </a:r>
                      <a:endParaRPr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Dynamic animations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Use of blueprints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World Building</a:t>
                      </a:r>
                      <a:endParaRPr sz="16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Builds the base of a realistic scene;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Bring more detail to the environment.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Foliage Mode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Landscape Mode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Post processing </a:t>
                      </a:r>
                      <a:endParaRPr sz="16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Visual polishment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Give a distinct “fill” to the scene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Fog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Bloom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9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Tools</a:t>
            </a:r>
            <a:endParaRPr/>
          </a:p>
        </p:txBody>
      </p:sp>
      <p:pic>
        <p:nvPicPr>
          <p:cNvPr id="802" name="Google Shape;80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088" y="1784133"/>
            <a:ext cx="2905825" cy="19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747" y="2125144"/>
            <a:ext cx="1767250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8425" y="2963281"/>
            <a:ext cx="1767245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5095" y="2125147"/>
            <a:ext cx="2411674" cy="135656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99"/>
          <p:cNvSpPr txBox="1">
            <a:spLocks noGrp="1"/>
          </p:cNvSpPr>
          <p:nvPr>
            <p:ph type="subTitle" idx="5"/>
          </p:nvPr>
        </p:nvSpPr>
        <p:spPr>
          <a:xfrm>
            <a:off x="629585" y="1370044"/>
            <a:ext cx="143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/>
              <a:t>Engine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7" name="Google Shape;807;p99"/>
          <p:cNvSpPr txBox="1">
            <a:spLocks noGrp="1"/>
          </p:cNvSpPr>
          <p:nvPr>
            <p:ph type="subTitle" idx="5"/>
          </p:nvPr>
        </p:nvSpPr>
        <p:spPr>
          <a:xfrm>
            <a:off x="6821674" y="1370056"/>
            <a:ext cx="167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Repository</a:t>
            </a: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99"/>
          <p:cNvSpPr txBox="1">
            <a:spLocks noGrp="1"/>
          </p:cNvSpPr>
          <p:nvPr>
            <p:ph type="subTitle" idx="5"/>
          </p:nvPr>
        </p:nvSpPr>
        <p:spPr>
          <a:xfrm>
            <a:off x="3748672" y="1370044"/>
            <a:ext cx="143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Assets</a:t>
            </a: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9" name="Google Shape;809;p99"/>
          <p:cNvCxnSpPr/>
          <p:nvPr/>
        </p:nvCxnSpPr>
        <p:spPr>
          <a:xfrm>
            <a:off x="2364815" y="1616661"/>
            <a:ext cx="0" cy="1716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99"/>
          <p:cNvCxnSpPr/>
          <p:nvPr/>
        </p:nvCxnSpPr>
        <p:spPr>
          <a:xfrm>
            <a:off x="6682940" y="1672086"/>
            <a:ext cx="0" cy="1716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0"/>
          <p:cNvSpPr txBox="1">
            <a:spLocks noGrp="1"/>
          </p:cNvSpPr>
          <p:nvPr>
            <p:ph type="ctrTitle"/>
          </p:nvPr>
        </p:nvSpPr>
        <p:spPr>
          <a:xfrm>
            <a:off x="4378650" y="3400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use Unreal Engine?</a:t>
            </a:r>
            <a:endParaRPr/>
          </a:p>
        </p:txBody>
      </p:sp>
      <p:pic>
        <p:nvPicPr>
          <p:cNvPr id="816" name="Google Shape;81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225" y="1216375"/>
            <a:ext cx="3887825" cy="21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225" y="1216375"/>
            <a:ext cx="3887832" cy="21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226" y="1215012"/>
            <a:ext cx="3887824" cy="218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1"/>
          <p:cNvSpPr txBox="1">
            <a:spLocks noGrp="1"/>
          </p:cNvSpPr>
          <p:nvPr>
            <p:ph type="title"/>
          </p:nvPr>
        </p:nvSpPr>
        <p:spPr>
          <a:xfrm>
            <a:off x="457200" y="30089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824" name="Google Shape;82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00" y="1023088"/>
            <a:ext cx="2793149" cy="12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5" name="Google Shape;825;p101"/>
          <p:cNvCxnSpPr/>
          <p:nvPr/>
        </p:nvCxnSpPr>
        <p:spPr>
          <a:xfrm>
            <a:off x="3291852" y="1183231"/>
            <a:ext cx="2592300" cy="351300"/>
          </a:xfrm>
          <a:prstGeom prst="bentConnector3">
            <a:avLst>
              <a:gd name="adj1" fmla="val 1000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101"/>
          <p:cNvCxnSpPr/>
          <p:nvPr/>
        </p:nvCxnSpPr>
        <p:spPr>
          <a:xfrm flipH="1">
            <a:off x="3273081" y="2461238"/>
            <a:ext cx="2834700" cy="359400"/>
          </a:xfrm>
          <a:prstGeom prst="bentConnector3">
            <a:avLst>
              <a:gd name="adj1" fmla="val 10005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7" name="Google Shape;82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775" y="2298072"/>
            <a:ext cx="2793149" cy="1190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700" y="3488675"/>
            <a:ext cx="2923699" cy="12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Google Shape;829;p101"/>
          <p:cNvCxnSpPr/>
          <p:nvPr/>
        </p:nvCxnSpPr>
        <p:spPr>
          <a:xfrm>
            <a:off x="3422402" y="3633681"/>
            <a:ext cx="2592300" cy="351300"/>
          </a:xfrm>
          <a:prstGeom prst="bentConnector3">
            <a:avLst>
              <a:gd name="adj1" fmla="val 1000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0" name="Google Shape;830;p101"/>
          <p:cNvSpPr txBox="1">
            <a:spLocks noGrp="1"/>
          </p:cNvSpPr>
          <p:nvPr>
            <p:ph type="subTitle" idx="7"/>
          </p:nvPr>
        </p:nvSpPr>
        <p:spPr>
          <a:xfrm>
            <a:off x="3716911" y="363368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Basic Level Template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01"/>
          <p:cNvSpPr txBox="1">
            <a:spLocks noGrp="1"/>
          </p:cNvSpPr>
          <p:nvPr>
            <p:ph type="subTitle" idx="7"/>
          </p:nvPr>
        </p:nvSpPr>
        <p:spPr>
          <a:xfrm>
            <a:off x="3291861" y="2408458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Blueprints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01"/>
          <p:cNvSpPr txBox="1">
            <a:spLocks noGrp="1"/>
          </p:cNvSpPr>
          <p:nvPr>
            <p:ph type="subTitle" idx="7"/>
          </p:nvPr>
        </p:nvSpPr>
        <p:spPr>
          <a:xfrm>
            <a:off x="3569661" y="118323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First Person Template</a:t>
            </a:r>
            <a:endParaRPr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>
          <a:extLst>
            <a:ext uri="{FF2B5EF4-FFF2-40B4-BE49-F238E27FC236}">
              <a16:creationId xmlns:a16="http://schemas.microsoft.com/office/drawing/2014/main" id="{99F08C9F-B3B5-AD0A-4DF5-E36D9E26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arte&#10;&#10;Descrição gerada automaticamente">
            <a:extLst>
              <a:ext uri="{FF2B5EF4-FFF2-40B4-BE49-F238E27FC236}">
                <a16:creationId xmlns:a16="http://schemas.microsoft.com/office/drawing/2014/main" id="{B1B82A36-054A-A7DB-CC31-4B0A5DF4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51863"/>
          </a:xfrm>
          <a:prstGeom prst="rect">
            <a:avLst/>
          </a:prstGeom>
        </p:spPr>
      </p:pic>
      <p:sp>
        <p:nvSpPr>
          <p:cNvPr id="6" name="Google Shape;1162;p127">
            <a:extLst>
              <a:ext uri="{FF2B5EF4-FFF2-40B4-BE49-F238E27FC236}">
                <a16:creationId xmlns:a16="http://schemas.microsoft.com/office/drawing/2014/main" id="{10D027F9-ADB4-51A1-7952-A76CC07F963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179749" y="0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CV </a:t>
            </a:r>
            <a:r>
              <a:rPr lang="pt-PT" dirty="0" err="1"/>
              <a:t>topics</a:t>
            </a:r>
            <a:r>
              <a:rPr lang="pt-PT" dirty="0"/>
              <a:t> </a:t>
            </a:r>
            <a:r>
              <a:rPr lang="pt-PT" dirty="0" err="1"/>
              <a:t>learned</a:t>
            </a:r>
            <a:r>
              <a:rPr lang="pt-PT" dirty="0"/>
              <a:t> in </a:t>
            </a:r>
            <a:r>
              <a:rPr lang="pt-PT" dirty="0" err="1"/>
              <a:t>class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Project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49728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536</Words>
  <Application>Microsoft Office PowerPoint</Application>
  <PresentationFormat>Apresentação no Ecrã (16:9)</PresentationFormat>
  <Paragraphs>126</Paragraphs>
  <Slides>23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32" baseType="lpstr">
      <vt:lpstr>Arial</vt:lpstr>
      <vt:lpstr>Roboto Condensed</vt:lpstr>
      <vt:lpstr>Squada One</vt:lpstr>
      <vt:lpstr>Fira Sans Extra Condensed Medium</vt:lpstr>
      <vt:lpstr>Fira Sans Condensed</vt:lpstr>
      <vt:lpstr>gg mono</vt:lpstr>
      <vt:lpstr>Fira Sans Extra Condensed</vt:lpstr>
      <vt:lpstr>Roboto Condensed Light</vt:lpstr>
      <vt:lpstr>Tech Startup XL by Slidesgo</vt:lpstr>
      <vt:lpstr>Game  Museum </vt:lpstr>
      <vt:lpstr>INTRODUCTION</vt:lpstr>
      <vt:lpstr>Objectives</vt:lpstr>
      <vt:lpstr>Focused class topics </vt:lpstr>
      <vt:lpstr>Advanced topics</vt:lpstr>
      <vt:lpstr>Tools</vt:lpstr>
      <vt:lpstr>Why use Unreal Engine?</vt:lpstr>
      <vt:lpstr>Implementation</vt:lpstr>
      <vt:lpstr>CV topics learned in class and used for the Project </vt:lpstr>
      <vt:lpstr>Transformations</vt:lpstr>
      <vt:lpstr>Light Sources</vt:lpstr>
      <vt:lpstr>Material Properties</vt:lpstr>
      <vt:lpstr>Texture mapping</vt:lpstr>
      <vt:lpstr>More advanced topics we explored</vt:lpstr>
      <vt:lpstr>World Building </vt:lpstr>
      <vt:lpstr>Animations</vt:lpstr>
      <vt:lpstr>Interactivity through Blueprints</vt:lpstr>
      <vt:lpstr>Post-processing effects</vt:lpstr>
      <vt:lpstr>Performance Issues</vt:lpstr>
      <vt:lpstr>Some improvements</vt:lpstr>
      <vt:lpstr>UI</vt:lpstr>
      <vt:lpstr>Correção de bugs</vt:lpstr>
      <vt:lpstr>Resize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 Emídio</dc:creator>
  <cp:lastModifiedBy>Daniel Emídio</cp:lastModifiedBy>
  <cp:revision>19</cp:revision>
  <dcterms:modified xsi:type="dcterms:W3CDTF">2025-01-06T20:56:55Z</dcterms:modified>
</cp:coreProperties>
</file>